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59" r:id="rId2"/>
    <p:sldId id="261" r:id="rId3"/>
    <p:sldId id="262" r:id="rId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4" autoAdjust="0"/>
    <p:restoredTop sz="81744" autoAdjust="0"/>
  </p:normalViewPr>
  <p:slideViewPr>
    <p:cSldViewPr snapToGrid="0">
      <p:cViewPr varScale="1">
        <p:scale>
          <a:sx n="107" d="100"/>
          <a:sy n="107" d="100"/>
        </p:scale>
        <p:origin x="58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A0A668C-3CB9-44CC-B214-89F223318070}" type="datetimeFigureOut">
              <a:rPr lang="en-US" smtClean="0"/>
              <a:t>8/3/2018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55BF69A-12A6-4BD5-B9C7-0931A636DEB1}" type="slidenum">
              <a:rPr lang="en-US" smtClean="0"/>
              <a:t>‹#›</a:t>
            </a:fld>
            <a:endParaRPr lang="en-US"/>
          </a:p>
        </p:txBody>
      </p:sp>
    </p:spTree>
    <p:extLst>
      <p:ext uri="{BB962C8B-B14F-4D97-AF65-F5344CB8AC3E}">
        <p14:creationId xmlns:p14="http://schemas.microsoft.com/office/powerpoint/2010/main" val="2668505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i.org/10.1016/j.ress.2005.11.031"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sciencedirect.com/science/article/pii/S0951832005002437"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Sofiane</a:t>
            </a:r>
          </a:p>
          <a:p>
            <a:r>
              <a:rPr lang="en-US" dirty="0"/>
              <a:t>We should be very honest in saying exactly what it took to do this work. How long did this studies take and at what cost? We're still far from conducting fast and accurate simulations. We can't do it by </a:t>
            </a:r>
            <a:r>
              <a:rPr lang="en-US" dirty="0" err="1"/>
              <a:t>ourself</a:t>
            </a:r>
            <a:r>
              <a:rPr lang="en-US" dirty="0"/>
              <a:t>. We need industry not only to use these tools and tell us how to improve them, but we need them to actively participate in the development/V&amp;V of these numerical tools. We won't get far from the active participation of industry, academia and national labs.</a:t>
            </a:r>
          </a:p>
          <a:p>
            <a:endParaRPr lang="en-US" dirty="0"/>
          </a:p>
          <a:p>
            <a:pPr defTabSz="931774"/>
            <a:r>
              <a:rPr lang="en-US" dirty="0"/>
              <a:t>Yupeng</a:t>
            </a:r>
          </a:p>
          <a:p>
            <a:endParaRPr lang="en-US" dirty="0"/>
          </a:p>
          <a:p>
            <a:pPr lvl="0"/>
            <a:r>
              <a:rPr lang="en-US" dirty="0"/>
              <a:t>CFD is complicated, it needs knowledge (both physical, numerical, programming), it needs resource (researchers and HPC) and it needs time (very time consuming) and so on, which inhibits  the use among industries.</a:t>
            </a:r>
          </a:p>
          <a:p>
            <a:pPr lvl="0"/>
            <a:r>
              <a:rPr lang="en-US" dirty="0"/>
              <a:t>We have the ability and the resource to do these things, but currently we are only working on  very small or even tiny scale simulations. Although we do both experiments and simulations, mostly cold flows, we are away from the real scale applications. We need real application case closely related with the industries (detailed problem, experimental results </a:t>
            </a:r>
            <a:r>
              <a:rPr lang="en-US" dirty="0" err="1"/>
              <a:t>etc</a:t>
            </a:r>
            <a:r>
              <a:rPr lang="en-US" dirty="0"/>
              <a:t>) to not only validate our large scale models (TFM, MPPIC and CGPM) , but also really help them. In short, we should be real application oriented. </a:t>
            </a:r>
          </a:p>
          <a:p>
            <a:pPr lvl="0"/>
            <a:r>
              <a:rPr lang="en-US" dirty="0"/>
              <a:t>I am not sure if the industries would like to provide the funding and also share these intellectual things (setup details and real problems) with us. How can we help them while not offend their intellectual properties. I think we are ready to help them.</a:t>
            </a: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fld id="{955BF69A-12A6-4BD5-B9C7-0931A636DEB1}" type="slidenum">
              <a:rPr lang="en-US" smtClean="0"/>
              <a:t>1</a:t>
            </a:fld>
            <a:endParaRPr lang="en-US"/>
          </a:p>
        </p:txBody>
      </p:sp>
    </p:spTree>
    <p:extLst>
      <p:ext uri="{BB962C8B-B14F-4D97-AF65-F5344CB8AC3E}">
        <p14:creationId xmlns:p14="http://schemas.microsoft.com/office/powerpoint/2010/main" val="202743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931774">
              <a:defRPr/>
            </a:pPr>
            <a:r>
              <a:rPr lang="en-US" dirty="0"/>
              <a:t>Justin</a:t>
            </a:r>
          </a:p>
          <a:p>
            <a:r>
              <a:rPr lang="en-US" dirty="0"/>
              <a:t>Lack of awareness of the value of CFD simulations is a big challenge.  The amount of data available from modern CFD simulations is enormous, and I think a lot of engineers don’t know what questions to ask when they have a CFD result.  Hence, the perception that all we get from CFD is pretty pictures. </a:t>
            </a:r>
          </a:p>
          <a:p>
            <a:r>
              <a:rPr lang="en-US" dirty="0"/>
              <a:t> </a:t>
            </a:r>
          </a:p>
          <a:p>
            <a:r>
              <a:rPr lang="en-US" dirty="0"/>
              <a:t>On the flip side of this, I might add, “lack of awareness of limits of CFD”.  As with any tool, there are good uses of CFD and bad uses of CFD.  Pulling out the CFD war chest when its not actually needed (</a:t>
            </a:r>
            <a:r>
              <a:rPr lang="en-US" dirty="0" err="1"/>
              <a:t>ie</a:t>
            </a:r>
            <a:r>
              <a:rPr lang="en-US" dirty="0"/>
              <a:t>, process models/theory are available to obtain the same answer), or will result in a very inaccurate solution (</a:t>
            </a:r>
            <a:r>
              <a:rPr lang="en-US" dirty="0" err="1"/>
              <a:t>ie</a:t>
            </a:r>
            <a:r>
              <a:rPr lang="en-US" dirty="0"/>
              <a:t>, applying models outside their domain of applicability) can make some managers/engineers cynical about its value as a design tool.</a:t>
            </a:r>
          </a:p>
          <a:p>
            <a:endParaRPr lang="en-US" dirty="0"/>
          </a:p>
          <a:p>
            <a:r>
              <a:rPr lang="en-US" dirty="0"/>
              <a:t>Dave</a:t>
            </a:r>
          </a:p>
          <a:p>
            <a:r>
              <a:rPr lang="en-US" dirty="0"/>
              <a:t> Proposal Stage</a:t>
            </a:r>
          </a:p>
          <a:p>
            <a:pPr lvl="0"/>
            <a:r>
              <a:rPr lang="en-US" dirty="0"/>
              <a:t>Not clear when to use CFD and when to use other tools ? </a:t>
            </a:r>
          </a:p>
          <a:p>
            <a:r>
              <a:rPr lang="en-US" dirty="0"/>
              <a:t> </a:t>
            </a:r>
          </a:p>
          <a:p>
            <a:r>
              <a:rPr lang="en-US" dirty="0"/>
              <a:t>Execution Stage</a:t>
            </a:r>
          </a:p>
          <a:p>
            <a:pPr lvl="0"/>
            <a:r>
              <a:rPr lang="en-US" dirty="0"/>
              <a:t>Use of generic sub-models and/or material properties increases the uncertainty in the predictions.  This uncertainty could be reduced with measurement and/or calibration of the associated sub models.  For example drag using fluidization test, stress/viscosity using rheological experiments or static/frictional pressure vs. volume fraction using a compaction test.</a:t>
            </a:r>
          </a:p>
          <a:p>
            <a:pPr lvl="0"/>
            <a:r>
              <a:rPr lang="en-US" dirty="0"/>
              <a:t>The distinction between calibration and prediction (validation) is not necessarily well understood.</a:t>
            </a:r>
          </a:p>
          <a:p>
            <a:pPr lvl="1"/>
            <a:r>
              <a:rPr lang="en-US" dirty="0"/>
              <a:t>T.G. </a:t>
            </a:r>
            <a:r>
              <a:rPr lang="en-US" dirty="0" err="1"/>
              <a:t>Trucano</a:t>
            </a:r>
            <a:r>
              <a:rPr lang="en-US" dirty="0"/>
              <a:t>, L.P. </a:t>
            </a:r>
            <a:r>
              <a:rPr lang="en-US" dirty="0" err="1"/>
              <a:t>Swiler</a:t>
            </a:r>
            <a:r>
              <a:rPr lang="en-US" dirty="0"/>
              <a:t>, T. </a:t>
            </a:r>
            <a:r>
              <a:rPr lang="en-US" dirty="0" err="1"/>
              <a:t>Igusa</a:t>
            </a:r>
            <a:r>
              <a:rPr lang="en-US" dirty="0"/>
              <a:t>, W.L. Oberkampf, M. </a:t>
            </a:r>
            <a:r>
              <a:rPr lang="en-US" dirty="0" err="1"/>
              <a:t>Pilch</a:t>
            </a:r>
            <a:r>
              <a:rPr lang="en-US" dirty="0"/>
              <a:t>, Calibration, validation, and sensitivity analysis: What's what, Reliability Engineering &amp; System Safety, Volume 91, Issues 10–11, 2006, Pages 1331-1357, </a:t>
            </a:r>
            <a:r>
              <a:rPr lang="en-US" u="sng" dirty="0">
                <a:hlinkClick r:id="rId3"/>
              </a:rPr>
              <a:t>https://doi.org/10.1016/j.ress.2005.11.031</a:t>
            </a:r>
            <a:r>
              <a:rPr lang="en-US" dirty="0"/>
              <a:t>. </a:t>
            </a:r>
            <a:r>
              <a:rPr lang="en-US" u="sng" dirty="0">
                <a:hlinkClick r:id="rId4"/>
              </a:rPr>
              <a:t>https://www.sciencedirect.com/science/article/pii/S0951832005002437</a:t>
            </a:r>
            <a:endParaRPr lang="en-US" dirty="0"/>
          </a:p>
          <a:p>
            <a:r>
              <a:rPr lang="en-US" dirty="0"/>
              <a:t>Section 2.2 - “A situation like Fig. 3 demonstrates the potential confusion of calibration with validation. In other words, a decision might be made to adjust certain parameters in the calculations to improve the agreement of ALEGRA (or any code undergoing this kind of comparison) with the presented experimental benchmark(s). A common example of this is the choice of a mesh when a calculation is otherwise not converged.”</a:t>
            </a:r>
            <a:endParaRPr lang="en-US" sz="1400" dirty="0"/>
          </a:p>
        </p:txBody>
      </p:sp>
      <p:sp>
        <p:nvSpPr>
          <p:cNvPr id="4" name="Slide Number Placeholder 3"/>
          <p:cNvSpPr>
            <a:spLocks noGrp="1"/>
          </p:cNvSpPr>
          <p:nvPr>
            <p:ph type="sldNum" sz="quarter" idx="10"/>
          </p:nvPr>
        </p:nvSpPr>
        <p:spPr/>
        <p:txBody>
          <a:bodyPr/>
          <a:lstStyle/>
          <a:p>
            <a:fld id="{955BF69A-12A6-4BD5-B9C7-0931A636DEB1}" type="slidenum">
              <a:rPr lang="en-US" smtClean="0"/>
              <a:t>2</a:t>
            </a:fld>
            <a:endParaRPr lang="en-US"/>
          </a:p>
        </p:txBody>
      </p:sp>
    </p:spTree>
    <p:extLst>
      <p:ext uri="{BB962C8B-B14F-4D97-AF65-F5344CB8AC3E}">
        <p14:creationId xmlns:p14="http://schemas.microsoft.com/office/powerpoint/2010/main" val="684810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i="1" dirty="0"/>
              <a:t>Dave</a:t>
            </a:r>
          </a:p>
          <a:p>
            <a:pPr lvl="0"/>
            <a:r>
              <a:rPr lang="en-US" i="1" dirty="0"/>
              <a:t>It is clear that we need to reduce time-to-solution, increase accuracy of physical models, and estimate the uncertainty in predictive simulations</a:t>
            </a:r>
            <a:endParaRPr lang="en-US" dirty="0"/>
          </a:p>
          <a:p>
            <a:r>
              <a:rPr lang="en-US" dirty="0"/>
              <a:t> </a:t>
            </a:r>
          </a:p>
          <a:p>
            <a:r>
              <a:rPr lang="en-US" dirty="0"/>
              <a:t>To the list I would also add:</a:t>
            </a:r>
          </a:p>
          <a:p>
            <a:pPr lvl="0"/>
            <a:r>
              <a:rPr lang="en-US" dirty="0"/>
              <a:t>robustness/reliability/stability of the computational algorithms</a:t>
            </a:r>
          </a:p>
          <a:p>
            <a:pPr lvl="0"/>
            <a:r>
              <a:rPr lang="en-US" dirty="0"/>
              <a:t>guidance on sub-model selection</a:t>
            </a:r>
          </a:p>
          <a:p>
            <a:pPr lvl="0"/>
            <a:r>
              <a:rPr lang="en-US" dirty="0"/>
              <a:t>guidance on sub-model calibration and material characterization experiments</a:t>
            </a:r>
          </a:p>
          <a:p>
            <a:pPr lvl="0"/>
            <a:r>
              <a:rPr lang="en-US" dirty="0"/>
              <a:t>simulation cost estimates</a:t>
            </a:r>
          </a:p>
          <a:p>
            <a:pPr lvl="0"/>
            <a:r>
              <a:rPr lang="en-US" dirty="0"/>
              <a:t>suites of tools/approach which vary in cost and accuracy allowing end-user to select a solution based on the project scope</a:t>
            </a:r>
          </a:p>
          <a:p>
            <a:pPr lvl="1"/>
            <a:r>
              <a:rPr lang="en-US" dirty="0"/>
              <a:t>In multiphase fluidization there seems to be a “hole” where steady RANS models would fit in the context of single phase flow or dilute multiphase flow.</a:t>
            </a:r>
          </a:p>
          <a:p>
            <a:endParaRPr lang="en-US" dirty="0"/>
          </a:p>
        </p:txBody>
      </p:sp>
      <p:sp>
        <p:nvSpPr>
          <p:cNvPr id="4" name="Slide Number Placeholder 3"/>
          <p:cNvSpPr>
            <a:spLocks noGrp="1"/>
          </p:cNvSpPr>
          <p:nvPr>
            <p:ph type="sldNum" sz="quarter" idx="10"/>
          </p:nvPr>
        </p:nvSpPr>
        <p:spPr/>
        <p:txBody>
          <a:bodyPr/>
          <a:lstStyle/>
          <a:p>
            <a:fld id="{955BF69A-12A6-4BD5-B9C7-0931A636DEB1}" type="slidenum">
              <a:rPr lang="en-US" smtClean="0"/>
              <a:t>3</a:t>
            </a:fld>
            <a:endParaRPr lang="en-US"/>
          </a:p>
        </p:txBody>
      </p:sp>
    </p:spTree>
    <p:extLst>
      <p:ext uri="{BB962C8B-B14F-4D97-AF65-F5344CB8AC3E}">
        <p14:creationId xmlns:p14="http://schemas.microsoft.com/office/powerpoint/2010/main" val="38786305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4" name="Pictur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5650" y="6337699"/>
            <a:ext cx="1431208" cy="348387"/>
          </a:xfrm>
          <a:prstGeom prst="rect">
            <a:avLst/>
          </a:prstGeom>
          <a:effectLst>
            <a:outerShdw blurRad="63500" sx="102000" sy="102000" algn="ctr" rotWithShape="0">
              <a:prstClr val="black">
                <a:alpha val="40000"/>
              </a:prstClr>
            </a:outerShdw>
          </a:effectLst>
        </p:spPr>
      </p:pic>
      <p:sp>
        <p:nvSpPr>
          <p:cNvPr id="37" name="Title 1"/>
          <p:cNvSpPr>
            <a:spLocks noGrp="1"/>
          </p:cNvSpPr>
          <p:nvPr>
            <p:ph type="ctrTitle" hasCustomPrompt="1"/>
          </p:nvPr>
        </p:nvSpPr>
        <p:spPr>
          <a:xfrm>
            <a:off x="270628" y="285430"/>
            <a:ext cx="9033029" cy="919232"/>
          </a:xfrm>
        </p:spPr>
        <p:txBody>
          <a:bodyPr anchor="b"/>
          <a:lstStyle>
            <a:lvl1pPr algn="l">
              <a:defRPr sz="6000" b="1">
                <a:solidFill>
                  <a:srgbClr val="373838"/>
                </a:solidFill>
              </a:defRPr>
            </a:lvl1pPr>
          </a:lstStyle>
          <a:p>
            <a:r>
              <a:rPr lang="en-US" dirty="0"/>
              <a:t>Master Cover Title</a:t>
            </a:r>
          </a:p>
        </p:txBody>
      </p:sp>
      <p:sp>
        <p:nvSpPr>
          <p:cNvPr id="38" name="Subtitle 2"/>
          <p:cNvSpPr>
            <a:spLocks noGrp="1"/>
          </p:cNvSpPr>
          <p:nvPr>
            <p:ph type="subTitle" idx="1" hasCustomPrompt="1"/>
          </p:nvPr>
        </p:nvSpPr>
        <p:spPr>
          <a:xfrm>
            <a:off x="270628" y="1208302"/>
            <a:ext cx="9033029" cy="373510"/>
          </a:xfrm>
        </p:spPr>
        <p:txBody>
          <a:bodyPr>
            <a:noAutofit/>
          </a:bodyPr>
          <a:lstStyle>
            <a:lvl1pPr marL="0" indent="0" algn="l">
              <a:buNone/>
              <a:defRPr sz="3200" b="1">
                <a:solidFill>
                  <a:srgbClr val="98C9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Cover Subtitle</a:t>
            </a:r>
          </a:p>
        </p:txBody>
      </p:sp>
      <p:pic>
        <p:nvPicPr>
          <p:cNvPr id="39" name="Pictur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14099" y="284249"/>
            <a:ext cx="2307273" cy="917977"/>
          </a:xfrm>
          <a:prstGeom prst="rect">
            <a:avLst/>
          </a:prstGeom>
        </p:spPr>
      </p:pic>
      <p:cxnSp>
        <p:nvCxnSpPr>
          <p:cNvPr id="17" name="Straight Connector 16"/>
          <p:cNvCxnSpPr/>
          <p:nvPr userDrawn="1"/>
        </p:nvCxnSpPr>
        <p:spPr>
          <a:xfrm>
            <a:off x="0" y="2239990"/>
            <a:ext cx="12192000" cy="0"/>
          </a:xfrm>
          <a:prstGeom prst="line">
            <a:avLst/>
          </a:prstGeom>
          <a:ln w="31750">
            <a:solidFill>
              <a:srgbClr val="98C93D"/>
            </a:solidFill>
          </a:ln>
        </p:spPr>
        <p:style>
          <a:lnRef idx="1">
            <a:schemeClr val="accent1"/>
          </a:lnRef>
          <a:fillRef idx="0">
            <a:schemeClr val="accent1"/>
          </a:fillRef>
          <a:effectRef idx="0">
            <a:schemeClr val="accent1"/>
          </a:effectRef>
          <a:fontRef idx="minor">
            <a:schemeClr val="tx1"/>
          </a:fontRef>
        </p:style>
      </p:cxnSp>
      <p:sp>
        <p:nvSpPr>
          <p:cNvPr id="44" name="Subtitle 2"/>
          <p:cNvSpPr txBox="1">
            <a:spLocks/>
          </p:cNvSpPr>
          <p:nvPr userDrawn="1"/>
        </p:nvSpPr>
        <p:spPr>
          <a:xfrm>
            <a:off x="270628" y="6319729"/>
            <a:ext cx="4869402" cy="41127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0" kern="1200">
                <a:solidFill>
                  <a:srgbClr val="98C93D"/>
                </a:solidFill>
                <a:latin typeface="Garamond" panose="02020404030301010803"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73838"/>
                </a:solidFill>
                <a:latin typeface="Garamond" panose="02020404030301010803" pitchFamily="18"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73838"/>
                </a:solidFill>
                <a:latin typeface="Garamond" panose="02020404030301010803" pitchFamily="18"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73838"/>
                </a:solidFill>
                <a:latin typeface="Garamond" panose="02020404030301010803" pitchFamily="18"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73838"/>
                </a:solidFill>
                <a:latin typeface="Garamond" panose="02020404030301010803"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i="0" baseline="0" dirty="0">
                <a:solidFill>
                  <a:schemeClr val="bg1"/>
                </a:solidFill>
                <a:latin typeface="Garamond" panose="02020404030301010803" pitchFamily="18" charset="0"/>
              </a:rPr>
              <a:t>Solutions for Today </a:t>
            </a:r>
            <a:r>
              <a:rPr lang="en-US" sz="1800" b="1" i="0" kern="1200" dirty="0">
                <a:solidFill>
                  <a:schemeClr val="bg1"/>
                </a:solidFill>
                <a:effectLst/>
                <a:latin typeface="Garamond" panose="02020404030301010803" pitchFamily="18" charset="0"/>
                <a:ea typeface="+mn-ea"/>
                <a:cs typeface="+mn-cs"/>
              </a:rPr>
              <a:t>| </a:t>
            </a:r>
            <a:r>
              <a:rPr lang="en-US" sz="1800" b="1" i="0" baseline="0" dirty="0">
                <a:solidFill>
                  <a:schemeClr val="bg1"/>
                </a:solidFill>
                <a:latin typeface="Garamond" panose="02020404030301010803" pitchFamily="18" charset="0"/>
              </a:rPr>
              <a:t>Options for Tomorrow</a:t>
            </a:r>
          </a:p>
        </p:txBody>
      </p:sp>
    </p:spTree>
    <p:extLst>
      <p:ext uri="{BB962C8B-B14F-4D97-AF65-F5344CB8AC3E}">
        <p14:creationId xmlns:p14="http://schemas.microsoft.com/office/powerpoint/2010/main" val="249018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43" name="Straight Connector 42"/>
          <p:cNvCxnSpPr/>
          <p:nvPr userDrawn="1"/>
        </p:nvCxnSpPr>
        <p:spPr>
          <a:xfrm>
            <a:off x="0" y="753618"/>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70627" y="1544980"/>
            <a:ext cx="11580921" cy="4010336"/>
          </a:xfrm>
        </p:spPr>
        <p:txBody>
          <a:bodyPr/>
          <a:lstStyle>
            <a:lvl1pPr>
              <a:defRPr b="1">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ctrTitle" hasCustomPrompt="1"/>
          </p:nvPr>
        </p:nvSpPr>
        <p:spPr>
          <a:xfrm>
            <a:off x="270628" y="164571"/>
            <a:ext cx="11580921" cy="600980"/>
          </a:xfrm>
        </p:spPr>
        <p:txBody>
          <a:bodyPr anchor="b">
            <a:normAutofit/>
          </a:bodyPr>
          <a:lstStyle>
            <a:lvl1pPr algn="l">
              <a:defRPr sz="4000" b="1">
                <a:solidFill>
                  <a:srgbClr val="373838"/>
                </a:solidFill>
              </a:defRPr>
            </a:lvl1pPr>
          </a:lstStyle>
          <a:p>
            <a:r>
              <a:rPr lang="en-US" dirty="0"/>
              <a:t>Master Page Title 1</a:t>
            </a:r>
          </a:p>
        </p:txBody>
      </p:sp>
      <p:sp>
        <p:nvSpPr>
          <p:cNvPr id="9" name="Subtitle 2"/>
          <p:cNvSpPr>
            <a:spLocks noGrp="1"/>
          </p:cNvSpPr>
          <p:nvPr>
            <p:ph type="subTitle" idx="13" hasCustomPrompt="1"/>
          </p:nvPr>
        </p:nvSpPr>
        <p:spPr>
          <a:xfrm>
            <a:off x="270628" y="778081"/>
            <a:ext cx="11580921" cy="373510"/>
          </a:xfrm>
        </p:spPr>
        <p:txBody>
          <a:bodyPr>
            <a:noAutofit/>
          </a:bodyPr>
          <a:lstStyle>
            <a:lvl1pPr marL="0" indent="0" algn="l">
              <a:buNone/>
              <a:defRPr sz="1800" b="0">
                <a:solidFill>
                  <a:srgbClr val="373838"/>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4113" y="260267"/>
            <a:ext cx="1917435" cy="762875"/>
          </a:xfrm>
          <a:prstGeom prst="rect">
            <a:avLst/>
          </a:prstGeom>
        </p:spPr>
      </p:pic>
      <p:sp>
        <p:nvSpPr>
          <p:cNvPr id="51" name="Rectangle 50"/>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11448581" y="6350000"/>
            <a:ext cx="434734" cy="369332"/>
          </a:xfrm>
          <a:prstGeom prst="rect">
            <a:avLst/>
          </a:prstGeom>
          <a:effectLst>
            <a:outerShdw blurRad="63500" sx="102000" sy="102000" algn="ctr" rotWithShape="0">
              <a:prstClr val="black">
                <a:alpha val="40000"/>
              </a:prstClr>
            </a:outerShdw>
          </a:effectLst>
        </p:spPr>
        <p:txBody>
          <a:bodyPr wrap="none">
            <a:spAutoFit/>
          </a:bodyPr>
          <a:lstStyle/>
          <a:p>
            <a:fld id="{BD1BBCF7-C2B2-490C-A676-4763179728A4}" type="slidenum">
              <a:rPr lang="en-US" b="1" smtClean="0">
                <a:solidFill>
                  <a:schemeClr val="bg1"/>
                </a:solidFill>
                <a:latin typeface="Century Gothic" panose="020B0502020202020204" pitchFamily="34" charset="0"/>
              </a:rPr>
              <a:pPr/>
              <a:t>‹#›</a:t>
            </a:fld>
            <a:endParaRPr lang="en-US" dirty="0">
              <a:solidFill>
                <a:schemeClr val="bg1"/>
              </a:solidFill>
            </a:endParaRPr>
          </a:p>
        </p:txBody>
      </p:sp>
      <p:pic>
        <p:nvPicPr>
          <p:cNvPr id="54" name="Picture 53"/>
          <p:cNvPicPr>
            <a:picLocks noChangeAspect="1"/>
          </p:cNvPicPr>
          <p:nvPr userDrawn="1"/>
        </p:nvPicPr>
        <p:blipFill rotWithShape="1">
          <a:blip r:embed="rId3" cstate="print">
            <a:extLst>
              <a:ext uri="{28A0092B-C50C-407E-A947-70E740481C1C}">
                <a14:useLocalDpi xmlns:a14="http://schemas.microsoft.com/office/drawing/2010/main" val="0"/>
              </a:ext>
            </a:extLst>
          </a:blip>
          <a:srcRect r="54783"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Tree>
    <p:extLst>
      <p:ext uri="{BB962C8B-B14F-4D97-AF65-F5344CB8AC3E}">
        <p14:creationId xmlns:p14="http://schemas.microsoft.com/office/powerpoint/2010/main" val="130919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2" name="Rectangle 21"/>
          <p:cNvSpPr/>
          <p:nvPr userDrawn="1"/>
        </p:nvSpPr>
        <p:spPr>
          <a:xfrm rot="5400000" flipH="1">
            <a:off x="6073142" y="20837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11448581" y="6407238"/>
            <a:ext cx="434734" cy="369332"/>
          </a:xfrm>
          <a:prstGeom prst="rect">
            <a:avLst/>
          </a:prstGeom>
          <a:effectLst/>
        </p:spPr>
        <p:txBody>
          <a:bodyPr wrap="none">
            <a:spAutoFit/>
          </a:bodyPr>
          <a:lstStyle/>
          <a:p>
            <a:fld id="{BD1BBCF7-C2B2-490C-A676-4763179728A4}" type="slidenum">
              <a:rPr lang="en-US" b="1" smtClean="0">
                <a:solidFill>
                  <a:srgbClr val="373838"/>
                </a:solidFill>
                <a:latin typeface="Century Gothic" panose="020B0502020202020204" pitchFamily="34" charset="0"/>
              </a:rPr>
              <a:pPr/>
              <a:t>‹#›</a:t>
            </a:fld>
            <a:endParaRPr lang="en-US" dirty="0">
              <a:solidFill>
                <a:srgbClr val="373838"/>
              </a:solidFill>
            </a:endParaRPr>
          </a:p>
        </p:txBody>
      </p:sp>
      <p:pic>
        <p:nvPicPr>
          <p:cNvPr id="26" name="Picture 25"/>
          <p:cNvPicPr>
            <a:picLocks noChangeAspect="1"/>
          </p:cNvPicPr>
          <p:nvPr userDrawn="1"/>
        </p:nvPicPr>
        <p:blipFill rotWithShape="1">
          <a:blip r:embed="rId2" cstate="print">
            <a:extLst>
              <a:ext uri="{28A0092B-C50C-407E-A947-70E740481C1C}">
                <a14:useLocalDpi xmlns:a14="http://schemas.microsoft.com/office/drawing/2010/main" val="0"/>
              </a:ext>
            </a:extLst>
          </a:blip>
          <a:srcRect r="54398" b="-7124"/>
          <a:stretch/>
        </p:blipFill>
        <p:spPr>
          <a:xfrm>
            <a:off x="270625" y="6390753"/>
            <a:ext cx="1717832" cy="430961"/>
          </a:xfrm>
          <a:prstGeom prst="rect">
            <a:avLst/>
          </a:prstGeom>
          <a:solidFill>
            <a:schemeClr val="bg1"/>
          </a:solidFill>
          <a:effectLst/>
        </p:spPr>
      </p:pic>
      <p:sp>
        <p:nvSpPr>
          <p:cNvPr id="28" name="Title 1"/>
          <p:cNvSpPr>
            <a:spLocks noGrp="1"/>
          </p:cNvSpPr>
          <p:nvPr>
            <p:ph type="ctrTitle" hasCustomPrompt="1"/>
          </p:nvPr>
        </p:nvSpPr>
        <p:spPr>
          <a:xfrm>
            <a:off x="270629" y="251390"/>
            <a:ext cx="5317372" cy="600980"/>
          </a:xfrm>
        </p:spPr>
        <p:txBody>
          <a:bodyPr anchor="b">
            <a:normAutofit/>
          </a:bodyPr>
          <a:lstStyle>
            <a:lvl1pPr algn="l">
              <a:defRPr sz="4000" b="1">
                <a:solidFill>
                  <a:srgbClr val="373838"/>
                </a:solidFill>
              </a:defRPr>
            </a:lvl1pPr>
          </a:lstStyle>
          <a:p>
            <a:r>
              <a:rPr lang="en-US" dirty="0"/>
              <a:t>Master Page Title 1</a:t>
            </a:r>
          </a:p>
        </p:txBody>
      </p:sp>
      <p:sp>
        <p:nvSpPr>
          <p:cNvPr id="29" name="Subtitle 2"/>
          <p:cNvSpPr>
            <a:spLocks noGrp="1"/>
          </p:cNvSpPr>
          <p:nvPr>
            <p:ph type="subTitle" idx="13" hasCustomPrompt="1"/>
          </p:nvPr>
        </p:nvSpPr>
        <p:spPr>
          <a:xfrm>
            <a:off x="270629" y="878777"/>
            <a:ext cx="5317372" cy="373510"/>
          </a:xfrm>
        </p:spPr>
        <p:txBody>
          <a:bodyPr>
            <a:noAutofit/>
          </a:bodyPr>
          <a:lstStyle>
            <a:lvl1pPr marL="0" indent="0" algn="l">
              <a:buNone/>
              <a:defRPr sz="1800" b="1">
                <a:solidFill>
                  <a:srgbClr val="373838"/>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pic>
        <p:nvPicPr>
          <p:cNvPr id="35" name="Picture 34"/>
          <p:cNvPicPr>
            <a:picLocks noChangeAspect="1"/>
          </p:cNvPicPr>
          <p:nvPr userDrawn="1"/>
        </p:nvPicPr>
        <p:blipFill rotWithShape="1">
          <a:blip r:embed="rId3" cstate="print">
            <a:extLst>
              <a:ext uri="{28A0092B-C50C-407E-A947-70E740481C1C}">
                <a14:useLocalDpi xmlns:a14="http://schemas.microsoft.com/office/drawing/2010/main" val="0"/>
              </a:ext>
            </a:extLst>
          </a:blip>
          <a:srcRect l="-2" r="-1955"/>
          <a:stretch/>
        </p:blipFill>
        <p:spPr>
          <a:xfrm>
            <a:off x="9374715" y="251390"/>
            <a:ext cx="2476834" cy="966537"/>
          </a:xfrm>
          <a:prstGeom prst="rect">
            <a:avLst/>
          </a:prstGeom>
        </p:spPr>
      </p:pic>
    </p:spTree>
    <p:extLst>
      <p:ext uri="{BB962C8B-B14F-4D97-AF65-F5344CB8AC3E}">
        <p14:creationId xmlns:p14="http://schemas.microsoft.com/office/powerpoint/2010/main" val="2472992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8239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1" name="Rectangle 50"/>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33349" y="6248124"/>
            <a:ext cx="2019301" cy="59924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934113" y="266706"/>
            <a:ext cx="1900017" cy="755945"/>
          </a:xfrm>
          <a:prstGeom prst="rect">
            <a:avLst/>
          </a:prstGeom>
        </p:spPr>
      </p:pic>
      <p:cxnSp>
        <p:nvCxnSpPr>
          <p:cNvPr id="43" name="Straight Connector 42"/>
          <p:cNvCxnSpPr/>
          <p:nvPr userDrawn="1"/>
        </p:nvCxnSpPr>
        <p:spPr>
          <a:xfrm>
            <a:off x="0" y="753618"/>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hasCustomPrompt="1"/>
          </p:nvPr>
        </p:nvSpPr>
        <p:spPr>
          <a:xfrm>
            <a:off x="270628" y="260268"/>
            <a:ext cx="11580921" cy="600980"/>
          </a:xfrm>
        </p:spPr>
        <p:txBody>
          <a:bodyPr anchor="b">
            <a:normAutofit/>
          </a:bodyPr>
          <a:lstStyle>
            <a:lvl1pPr algn="l">
              <a:defRPr sz="4000" b="1">
                <a:solidFill>
                  <a:srgbClr val="373838"/>
                </a:solidFill>
              </a:defRPr>
            </a:lvl1pPr>
          </a:lstStyle>
          <a:p>
            <a:r>
              <a:rPr lang="en-US" dirty="0"/>
              <a:t>Master Page Title 1</a:t>
            </a:r>
          </a:p>
        </p:txBody>
      </p:sp>
      <p:sp>
        <p:nvSpPr>
          <p:cNvPr id="9" name="Subtitle 2"/>
          <p:cNvSpPr>
            <a:spLocks noGrp="1"/>
          </p:cNvSpPr>
          <p:nvPr>
            <p:ph type="subTitle" idx="13" hasCustomPrompt="1"/>
          </p:nvPr>
        </p:nvSpPr>
        <p:spPr>
          <a:xfrm>
            <a:off x="294645" y="750661"/>
            <a:ext cx="11580921" cy="373510"/>
          </a:xfrm>
        </p:spPr>
        <p:txBody>
          <a:bodyPr>
            <a:noAutofit/>
          </a:bodyPr>
          <a:lstStyle>
            <a:lvl1pPr marL="0" indent="0" algn="l">
              <a:buNone/>
              <a:defRPr sz="24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PAGE SUBTITLE</a:t>
            </a:r>
          </a:p>
        </p:txBody>
      </p:sp>
      <p:sp>
        <p:nvSpPr>
          <p:cNvPr id="52" name="Rectangle 51"/>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1448581" y="6350000"/>
            <a:ext cx="434734" cy="369332"/>
          </a:xfrm>
          <a:prstGeom prst="rect">
            <a:avLst/>
          </a:prstGeom>
          <a:effectLst>
            <a:outerShdw blurRad="63500" sx="102000" sy="102000" algn="ctr" rotWithShape="0">
              <a:prstClr val="black">
                <a:alpha val="40000"/>
              </a:prstClr>
            </a:outerShdw>
          </a:effectLst>
        </p:spPr>
        <p:txBody>
          <a:bodyPr wrap="none">
            <a:spAutoFit/>
          </a:bodyPr>
          <a:lstStyle/>
          <a:p>
            <a:fld id="{BD1BBCF7-C2B2-490C-A676-4763179728A4}" type="slidenum">
              <a:rPr lang="en-US" b="1" smtClean="0">
                <a:solidFill>
                  <a:schemeClr val="bg1"/>
                </a:solidFill>
                <a:latin typeface="Century Gothic" panose="020B0502020202020204" pitchFamily="34" charset="0"/>
              </a:rPr>
              <a:pPr/>
              <a:t>‹#›</a:t>
            </a:fld>
            <a:endParaRPr lang="en-US" dirty="0">
              <a:solidFill>
                <a:schemeClr val="bg1"/>
              </a:solidFill>
            </a:endParaRPr>
          </a:p>
        </p:txBody>
      </p:sp>
    </p:spTree>
    <p:extLst>
      <p:ext uri="{BB962C8B-B14F-4D97-AF65-F5344CB8AC3E}">
        <p14:creationId xmlns:p14="http://schemas.microsoft.com/office/powerpoint/2010/main" val="4013226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43" name="Straight Connector 42"/>
          <p:cNvCxnSpPr/>
          <p:nvPr userDrawn="1"/>
        </p:nvCxnSpPr>
        <p:spPr>
          <a:xfrm>
            <a:off x="0" y="753618"/>
            <a:ext cx="9858375" cy="0"/>
          </a:xfrm>
          <a:prstGeom prst="line">
            <a:avLst/>
          </a:prstGeom>
          <a:ln w="22225">
            <a:solidFill>
              <a:srgbClr val="98C93D"/>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70627" y="1023141"/>
            <a:ext cx="11580921" cy="5073721"/>
          </a:xfrm>
        </p:spPr>
        <p:txBody>
          <a:bodyPr/>
          <a:lstStyle>
            <a:lvl1pPr>
              <a:defRPr b="1">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ctrTitle" hasCustomPrompt="1"/>
          </p:nvPr>
        </p:nvSpPr>
        <p:spPr>
          <a:xfrm>
            <a:off x="0" y="77388"/>
            <a:ext cx="11580921" cy="600980"/>
          </a:xfrm>
        </p:spPr>
        <p:txBody>
          <a:bodyPr anchor="b">
            <a:normAutofit/>
          </a:bodyPr>
          <a:lstStyle>
            <a:lvl1pPr algn="l">
              <a:defRPr sz="4000" b="1">
                <a:solidFill>
                  <a:srgbClr val="373838"/>
                </a:solidFill>
              </a:defRPr>
            </a:lvl1pPr>
          </a:lstStyle>
          <a:p>
            <a:r>
              <a:rPr lang="en-US" dirty="0"/>
              <a:t>Master Page Title 1</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4113" y="260267"/>
            <a:ext cx="1917435" cy="762875"/>
          </a:xfrm>
          <a:prstGeom prst="rect">
            <a:avLst/>
          </a:prstGeom>
        </p:spPr>
      </p:pic>
      <p:sp>
        <p:nvSpPr>
          <p:cNvPr id="51" name="Rectangle 50"/>
          <p:cNvSpPr/>
          <p:nvPr userDrawn="1"/>
        </p:nvSpPr>
        <p:spPr>
          <a:xfrm>
            <a:off x="0" y="6258757"/>
            <a:ext cx="12192000" cy="517000"/>
          </a:xfrm>
          <a:prstGeom prst="rect">
            <a:avLst/>
          </a:prstGeom>
          <a:gradFill flip="none" rotWithShape="1">
            <a:gsLst>
              <a:gs pos="44000">
                <a:srgbClr val="98C93D"/>
              </a:gs>
              <a:gs pos="100000">
                <a:srgbClr val="64872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rot="5400000" flipH="1">
            <a:off x="6073142" y="748018"/>
            <a:ext cx="45719" cy="12192000"/>
          </a:xfrm>
          <a:prstGeom prst="rect">
            <a:avLst/>
          </a:prstGeom>
          <a:gradFill flip="none" rotWithShape="1">
            <a:gsLst>
              <a:gs pos="100000">
                <a:srgbClr val="648725"/>
              </a:gs>
              <a:gs pos="37000">
                <a:srgbClr val="98C93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11448581" y="6350000"/>
            <a:ext cx="434734" cy="369332"/>
          </a:xfrm>
          <a:prstGeom prst="rect">
            <a:avLst/>
          </a:prstGeom>
          <a:effectLst>
            <a:outerShdw blurRad="63500" sx="102000" sy="102000" algn="ctr" rotWithShape="0">
              <a:prstClr val="black">
                <a:alpha val="40000"/>
              </a:prstClr>
            </a:outerShdw>
          </a:effectLst>
        </p:spPr>
        <p:txBody>
          <a:bodyPr wrap="none">
            <a:spAutoFit/>
          </a:bodyPr>
          <a:lstStyle/>
          <a:p>
            <a:fld id="{BD1BBCF7-C2B2-490C-A676-4763179728A4}" type="slidenum">
              <a:rPr lang="en-US" b="1" smtClean="0">
                <a:solidFill>
                  <a:schemeClr val="bg1"/>
                </a:solidFill>
                <a:latin typeface="Century Gothic" panose="020B0502020202020204" pitchFamily="34" charset="0"/>
              </a:rPr>
              <a:pPr/>
              <a:t>‹#›</a:t>
            </a:fld>
            <a:endParaRPr lang="en-US" dirty="0">
              <a:solidFill>
                <a:schemeClr val="bg1"/>
              </a:solidFill>
            </a:endParaRPr>
          </a:p>
        </p:txBody>
      </p:sp>
      <p:pic>
        <p:nvPicPr>
          <p:cNvPr id="54" name="Picture 53"/>
          <p:cNvPicPr>
            <a:picLocks noChangeAspect="1"/>
          </p:cNvPicPr>
          <p:nvPr userDrawn="1"/>
        </p:nvPicPr>
        <p:blipFill rotWithShape="1">
          <a:blip r:embed="rId3" cstate="print">
            <a:extLst>
              <a:ext uri="{28A0092B-C50C-407E-A947-70E740481C1C}">
                <a14:useLocalDpi xmlns:a14="http://schemas.microsoft.com/office/drawing/2010/main" val="0"/>
              </a:ext>
            </a:extLst>
          </a:blip>
          <a:srcRect r="54783" b="-5834"/>
          <a:stretch/>
        </p:blipFill>
        <p:spPr>
          <a:xfrm>
            <a:off x="270627" y="6323378"/>
            <a:ext cx="1703316" cy="425765"/>
          </a:xfrm>
          <a:prstGeom prst="rect">
            <a:avLst/>
          </a:prstGeom>
          <a:effectLst>
            <a:outerShdw blurRad="63500" sx="102000" sy="102000" algn="ctr" rotWithShape="0">
              <a:prstClr val="black">
                <a:alpha val="28000"/>
              </a:prstClr>
            </a:outerShdw>
          </a:effectLst>
        </p:spPr>
      </p:pic>
    </p:spTree>
    <p:extLst>
      <p:ext uri="{BB962C8B-B14F-4D97-AF65-F5344CB8AC3E}">
        <p14:creationId xmlns:p14="http://schemas.microsoft.com/office/powerpoint/2010/main" val="76090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615C469-E690-488F-98DA-AE9267320C75}" type="datetimeFigureOut">
              <a:rPr lang="en-US" smtClean="0"/>
              <a:t>8/3/2018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701C8-98C4-4D77-863D-69B663408DFD}" type="slidenum">
              <a:rPr lang="en-US" smtClean="0"/>
              <a:t>‹#›</a:t>
            </a:fld>
            <a:endParaRPr lang="en-US"/>
          </a:p>
        </p:txBody>
      </p:sp>
    </p:spTree>
    <p:extLst>
      <p:ext uri="{BB962C8B-B14F-4D97-AF65-F5344CB8AC3E}">
        <p14:creationId xmlns:p14="http://schemas.microsoft.com/office/powerpoint/2010/main" val="323396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882809-195B-4C71-AF45-AF8015062DE4}" type="datetimeFigureOut">
              <a:rPr lang="en-US" smtClean="0"/>
              <a:pPr/>
              <a:t>8/3/2018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BBCF7-C2B2-490C-A676-4763179728A4}" type="slidenum">
              <a:rPr lang="en-US" smtClean="0"/>
              <a:pPr/>
              <a:t>‹#›</a:t>
            </a:fld>
            <a:endParaRPr lang="en-US"/>
          </a:p>
        </p:txBody>
      </p:sp>
    </p:spTree>
    <p:extLst>
      <p:ext uri="{BB962C8B-B14F-4D97-AF65-F5344CB8AC3E}">
        <p14:creationId xmlns:p14="http://schemas.microsoft.com/office/powerpoint/2010/main" val="2628115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b="0" kern="1200">
          <a:solidFill>
            <a:srgbClr val="373838"/>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373838"/>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73838"/>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73838"/>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73838"/>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73838"/>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04D1FE-557E-4E69-A812-5602E1B8E91C}"/>
              </a:ext>
            </a:extLst>
          </p:cNvPr>
          <p:cNvSpPr>
            <a:spLocks noGrp="1"/>
          </p:cNvSpPr>
          <p:nvPr>
            <p:ph type="ctrTitle" idx="4294967295"/>
          </p:nvPr>
        </p:nvSpPr>
        <p:spPr>
          <a:xfrm>
            <a:off x="304800" y="138430"/>
            <a:ext cx="11582400" cy="1234755"/>
          </a:xfrm>
        </p:spPr>
        <p:txBody>
          <a:bodyPr>
            <a:normAutofit/>
          </a:bodyPr>
          <a:lstStyle/>
          <a:p>
            <a:r>
              <a:rPr lang="en-US" sz="3200" dirty="0"/>
              <a:t>a) what’s the value proposition for accurate and fast multiphase flow modeling via an example or two</a:t>
            </a:r>
          </a:p>
        </p:txBody>
      </p:sp>
      <p:sp>
        <p:nvSpPr>
          <p:cNvPr id="7" name="Rectangle 6">
            <a:extLst>
              <a:ext uri="{FF2B5EF4-FFF2-40B4-BE49-F238E27FC236}">
                <a16:creationId xmlns:a16="http://schemas.microsoft.com/office/drawing/2014/main" id="{73984EA8-406A-4325-92D1-D6318ADA21E8}"/>
              </a:ext>
            </a:extLst>
          </p:cNvPr>
          <p:cNvSpPr/>
          <p:nvPr/>
        </p:nvSpPr>
        <p:spPr>
          <a:xfrm>
            <a:off x="650240" y="1293896"/>
            <a:ext cx="5618480" cy="1200329"/>
          </a:xfrm>
          <a:prstGeom prst="rect">
            <a:avLst/>
          </a:prstGeom>
        </p:spPr>
        <p:txBody>
          <a:bodyPr wrap="square">
            <a:spAutoFit/>
          </a:bodyPr>
          <a:lstStyle/>
          <a:p>
            <a:pPr marL="285750" indent="-285750">
              <a:buFont typeface="Arial" panose="020B0604020202020204" pitchFamily="34" charset="0"/>
              <a:buChar char="•"/>
            </a:pPr>
            <a:r>
              <a:rPr lang="en-US" dirty="0"/>
              <a:t>Increase the confidence in scale up, so that larger scales can be reached faster </a:t>
            </a:r>
          </a:p>
          <a:p>
            <a:pPr marL="742950" lvl="1" indent="-285750">
              <a:buFont typeface="Arial" panose="020B0604020202020204" pitchFamily="34" charset="0"/>
              <a:buChar char="•"/>
            </a:pPr>
            <a:r>
              <a:rPr lang="en-US" dirty="0">
                <a:sym typeface="Wingdings" panose="05000000000000000000" pitchFamily="2" charset="2"/>
              </a:rPr>
              <a:t>Reduces the cost and time of technology development</a:t>
            </a:r>
          </a:p>
        </p:txBody>
      </p:sp>
      <p:sp>
        <p:nvSpPr>
          <p:cNvPr id="4" name="Rectangle 3">
            <a:extLst>
              <a:ext uri="{FF2B5EF4-FFF2-40B4-BE49-F238E27FC236}">
                <a16:creationId xmlns:a16="http://schemas.microsoft.com/office/drawing/2014/main" id="{B0BFA966-777A-45DE-8918-E637AFA5F55F}"/>
              </a:ext>
            </a:extLst>
          </p:cNvPr>
          <p:cNvSpPr/>
          <p:nvPr/>
        </p:nvSpPr>
        <p:spPr>
          <a:xfrm>
            <a:off x="6360160" y="1293896"/>
            <a:ext cx="4521200" cy="923330"/>
          </a:xfrm>
          <a:prstGeom prst="rect">
            <a:avLst/>
          </a:prstGeom>
        </p:spPr>
        <p:txBody>
          <a:bodyPr wrap="square">
            <a:spAutoFit/>
          </a:bodyPr>
          <a:lstStyle/>
          <a:p>
            <a:pPr marL="285750" indent="-285750">
              <a:buFont typeface="Arial" panose="020B0604020202020204" pitchFamily="34" charset="0"/>
              <a:buChar char="•"/>
            </a:pPr>
            <a:r>
              <a:rPr lang="en-US" dirty="0">
                <a:sym typeface="Wingdings" panose="05000000000000000000" pitchFamily="2" charset="2"/>
              </a:rPr>
              <a:t>Troubleshoot or optimize existing designs</a:t>
            </a:r>
          </a:p>
          <a:p>
            <a:pPr marL="742950" lvl="1" indent="-285750">
              <a:buFont typeface="Arial" panose="020B0604020202020204" pitchFamily="34" charset="0"/>
              <a:buChar char="•"/>
            </a:pPr>
            <a:r>
              <a:rPr lang="en-US" dirty="0">
                <a:sym typeface="Wingdings" panose="05000000000000000000" pitchFamily="2" charset="2"/>
              </a:rPr>
              <a:t>Reduce the cost of redesign</a:t>
            </a:r>
          </a:p>
          <a:p>
            <a:pPr marL="742950" lvl="1" indent="-285750">
              <a:buFont typeface="Arial" panose="020B0604020202020204" pitchFamily="34" charset="0"/>
              <a:buChar char="•"/>
            </a:pPr>
            <a:r>
              <a:rPr lang="en-US" dirty="0">
                <a:sym typeface="Wingdings" panose="05000000000000000000" pitchFamily="2" charset="2"/>
              </a:rPr>
              <a:t>Reduce downtime of the plant</a:t>
            </a:r>
          </a:p>
        </p:txBody>
      </p:sp>
      <p:sp>
        <p:nvSpPr>
          <p:cNvPr id="2" name="Rectangle 4">
            <a:extLst>
              <a:ext uri="{FF2B5EF4-FFF2-40B4-BE49-F238E27FC236}">
                <a16:creationId xmlns:a16="http://schemas.microsoft.com/office/drawing/2014/main" id="{5B4EA4A8-4435-4A85-9720-03386A76316A}"/>
              </a:ext>
            </a:extLst>
          </p:cNvPr>
          <p:cNvSpPr>
            <a:spLocks noChangeArrowheads="1"/>
          </p:cNvSpPr>
          <p:nvPr/>
        </p:nvSpPr>
        <p:spPr bwMode="auto">
          <a:xfrm>
            <a:off x="304800" y="32370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0" name="Picture 14" descr="image2">
            <a:extLst>
              <a:ext uri="{FF2B5EF4-FFF2-40B4-BE49-F238E27FC236}">
                <a16:creationId xmlns:a16="http://schemas.microsoft.com/office/drawing/2014/main" id="{BEB377F8-1F97-444F-A3BB-29A4BA3D0C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204" y="2494225"/>
            <a:ext cx="4533237" cy="298916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3D8B36F-48C7-41DF-B9F8-7EE429EB0B91}"/>
              </a:ext>
            </a:extLst>
          </p:cNvPr>
          <p:cNvSpPr/>
          <p:nvPr/>
        </p:nvSpPr>
        <p:spPr>
          <a:xfrm>
            <a:off x="746203" y="5490672"/>
            <a:ext cx="4801157" cy="923330"/>
          </a:xfrm>
          <a:prstGeom prst="rect">
            <a:avLst/>
          </a:prstGeom>
        </p:spPr>
        <p:txBody>
          <a:bodyPr wrap="square">
            <a:spAutoFit/>
          </a:bodyPr>
          <a:lstStyle/>
          <a:p>
            <a:r>
              <a:rPr lang="en-US" dirty="0">
                <a:solidFill>
                  <a:schemeClr val="accent6">
                    <a:lumMod val="75000"/>
                  </a:schemeClr>
                </a:solidFill>
              </a:rPr>
              <a:t>MFIX simulations were used to evaluate the performance of a 285 </a:t>
            </a:r>
            <a:r>
              <a:rPr lang="en-US" dirty="0" err="1">
                <a:solidFill>
                  <a:schemeClr val="accent6">
                    <a:lumMod val="75000"/>
                  </a:schemeClr>
                </a:solidFill>
              </a:rPr>
              <a:t>MWe</a:t>
            </a:r>
            <a:r>
              <a:rPr lang="en-US" dirty="0">
                <a:solidFill>
                  <a:schemeClr val="accent6">
                    <a:lumMod val="75000"/>
                  </a:schemeClr>
                </a:solidFill>
              </a:rPr>
              <a:t> gasifier involving 50X scale up by Southern Company/KBR</a:t>
            </a:r>
          </a:p>
        </p:txBody>
      </p:sp>
      <p:pic>
        <p:nvPicPr>
          <p:cNvPr id="11" name="DMRREACT4_EPGWHOLE.wmv">
            <a:hlinkClick r:id="" action="ppaction://media"/>
            <a:extLst>
              <a:ext uri="{FF2B5EF4-FFF2-40B4-BE49-F238E27FC236}">
                <a16:creationId xmlns:a16="http://schemas.microsoft.com/office/drawing/2014/main" id="{39FE130A-9EB8-4DE9-BD47-0BD0EA4FE4BB}"/>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t="2797"/>
          <a:stretch/>
        </p:blipFill>
        <p:spPr>
          <a:xfrm>
            <a:off x="8204746" y="2344132"/>
            <a:ext cx="1366749" cy="2989167"/>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angle 11">
            <a:extLst>
              <a:ext uri="{FF2B5EF4-FFF2-40B4-BE49-F238E27FC236}">
                <a16:creationId xmlns:a16="http://schemas.microsoft.com/office/drawing/2014/main" id="{7CBBEC32-D1E7-4535-B048-05554BCF54D7}"/>
              </a:ext>
            </a:extLst>
          </p:cNvPr>
          <p:cNvSpPr/>
          <p:nvPr/>
        </p:nvSpPr>
        <p:spPr>
          <a:xfrm>
            <a:off x="6562476" y="5490672"/>
            <a:ext cx="5244714" cy="923330"/>
          </a:xfrm>
          <a:prstGeom prst="rect">
            <a:avLst/>
          </a:prstGeom>
        </p:spPr>
        <p:txBody>
          <a:bodyPr wrap="square">
            <a:spAutoFit/>
          </a:bodyPr>
          <a:lstStyle/>
          <a:p>
            <a:r>
              <a:rPr lang="en-US" dirty="0">
                <a:solidFill>
                  <a:schemeClr val="accent6">
                    <a:lumMod val="75000"/>
                  </a:schemeClr>
                </a:solidFill>
              </a:rPr>
              <a:t>MFIX simulations were used to troubleshoot a nuclear waste cleanup reactor, which helped Fluor Idaho to evaluate design changes and redesign the reactor</a:t>
            </a:r>
          </a:p>
        </p:txBody>
      </p:sp>
      <p:sp>
        <p:nvSpPr>
          <p:cNvPr id="10" name="Rectangle 9">
            <a:extLst>
              <a:ext uri="{FF2B5EF4-FFF2-40B4-BE49-F238E27FC236}">
                <a16:creationId xmlns:a16="http://schemas.microsoft.com/office/drawing/2014/main" id="{0E1938D2-DC28-4C3E-A441-1B01F6CA7575}"/>
              </a:ext>
            </a:extLst>
          </p:cNvPr>
          <p:cNvSpPr/>
          <p:nvPr/>
        </p:nvSpPr>
        <p:spPr>
          <a:xfrm>
            <a:off x="650240" y="6432875"/>
            <a:ext cx="3043219" cy="276999"/>
          </a:xfrm>
          <a:prstGeom prst="rect">
            <a:avLst/>
          </a:prstGeom>
        </p:spPr>
        <p:txBody>
          <a:bodyPr wrap="square">
            <a:spAutoFit/>
          </a:bodyPr>
          <a:lstStyle/>
          <a:p>
            <a:r>
              <a:rPr lang="en-US" sz="1200" dirty="0">
                <a:solidFill>
                  <a:schemeClr val="accent2">
                    <a:lumMod val="50000"/>
                  </a:schemeClr>
                </a:solidFill>
              </a:rPr>
              <a:t>Examples courtesy of C. Guenther, NETL</a:t>
            </a:r>
          </a:p>
        </p:txBody>
      </p:sp>
    </p:spTree>
    <p:extLst>
      <p:ext uri="{BB962C8B-B14F-4D97-AF65-F5344CB8AC3E}">
        <p14:creationId xmlns:p14="http://schemas.microsoft.com/office/powerpoint/2010/main" val="348784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10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04D1FE-557E-4E69-A812-5602E1B8E91C}"/>
              </a:ext>
            </a:extLst>
          </p:cNvPr>
          <p:cNvSpPr>
            <a:spLocks noGrp="1"/>
          </p:cNvSpPr>
          <p:nvPr>
            <p:ph type="ctrTitle" idx="4294967295"/>
          </p:nvPr>
        </p:nvSpPr>
        <p:spPr>
          <a:xfrm>
            <a:off x="304800" y="138430"/>
            <a:ext cx="11582400" cy="1234755"/>
          </a:xfrm>
        </p:spPr>
        <p:txBody>
          <a:bodyPr>
            <a:normAutofit/>
          </a:bodyPr>
          <a:lstStyle/>
          <a:p>
            <a:r>
              <a:rPr lang="en-US" sz="3200" dirty="0"/>
              <a:t>b) current challenges</a:t>
            </a:r>
          </a:p>
        </p:txBody>
      </p:sp>
      <p:sp>
        <p:nvSpPr>
          <p:cNvPr id="7" name="Rectangle 6">
            <a:extLst>
              <a:ext uri="{FF2B5EF4-FFF2-40B4-BE49-F238E27FC236}">
                <a16:creationId xmlns:a16="http://schemas.microsoft.com/office/drawing/2014/main" id="{73984EA8-406A-4325-92D1-D6318ADA21E8}"/>
              </a:ext>
            </a:extLst>
          </p:cNvPr>
          <p:cNvSpPr/>
          <p:nvPr/>
        </p:nvSpPr>
        <p:spPr>
          <a:xfrm>
            <a:off x="362552" y="948690"/>
            <a:ext cx="11155680" cy="5355312"/>
          </a:xfrm>
          <a:prstGeom prst="rect">
            <a:avLst/>
          </a:prstGeom>
        </p:spPr>
        <p:txBody>
          <a:bodyPr wrap="square">
            <a:spAutoFit/>
          </a:bodyPr>
          <a:lstStyle/>
          <a:p>
            <a:r>
              <a:rPr lang="en-US" dirty="0">
                <a:solidFill>
                  <a:schemeClr val="accent6">
                    <a:lumMod val="75000"/>
                  </a:schemeClr>
                </a:solidFill>
              </a:rPr>
              <a:t>Proposing a CFD project</a:t>
            </a:r>
          </a:p>
          <a:p>
            <a:pPr marL="285750" indent="-285750">
              <a:buFont typeface="Arial" panose="020B0604020202020204" pitchFamily="34" charset="0"/>
              <a:buChar char="•"/>
            </a:pPr>
            <a:r>
              <a:rPr lang="en-US" dirty="0"/>
              <a:t>Negative perceptions about unreliability of CFD (not unique to multiphase flow)</a:t>
            </a:r>
          </a:p>
          <a:p>
            <a:pPr marL="742950" lvl="1" indent="-285750">
              <a:buFont typeface="Arial" panose="020B0604020202020204" pitchFamily="34" charset="0"/>
              <a:buChar char="•"/>
            </a:pPr>
            <a:r>
              <a:rPr lang="en-US" dirty="0"/>
              <a:t>“Colorful fluid dynamics”, “Cartoon fluid dynamics”, “CFD is for PhDs”</a:t>
            </a:r>
          </a:p>
          <a:p>
            <a:pPr marL="285750" indent="-285750">
              <a:buFont typeface="Arial" panose="020B0604020202020204" pitchFamily="34" charset="0"/>
              <a:buChar char="•"/>
            </a:pPr>
            <a:r>
              <a:rPr lang="en-US" dirty="0"/>
              <a:t>Lack of customer awareness of the value; e.g., “Why use CFD when much faster process simulations exist?”</a:t>
            </a:r>
          </a:p>
          <a:p>
            <a:pPr marL="742950" lvl="1" indent="-285750">
              <a:buFont typeface="Arial" panose="020B0604020202020204" pitchFamily="34" charset="0"/>
              <a:buChar char="•"/>
            </a:pPr>
            <a:endParaRPr lang="en-US" dirty="0"/>
          </a:p>
          <a:p>
            <a:r>
              <a:rPr lang="en-US" dirty="0">
                <a:solidFill>
                  <a:schemeClr val="accent6">
                    <a:lumMod val="75000"/>
                  </a:schemeClr>
                </a:solidFill>
              </a:rPr>
              <a:t>Conducting CFD simulations</a:t>
            </a:r>
          </a:p>
          <a:p>
            <a:pPr marL="285750" indent="-285750">
              <a:buFont typeface="Arial" panose="020B0604020202020204" pitchFamily="34" charset="0"/>
              <a:buChar char="•"/>
            </a:pPr>
            <a:r>
              <a:rPr lang="en-US" dirty="0"/>
              <a:t>Analysts with much multiphase CFD expertise are required</a:t>
            </a:r>
          </a:p>
          <a:p>
            <a:pPr marL="285750" indent="-285750">
              <a:buFont typeface="Arial" panose="020B0604020202020204" pitchFamily="34" charset="0"/>
              <a:buChar char="•"/>
            </a:pPr>
            <a:r>
              <a:rPr lang="en-US" dirty="0"/>
              <a:t>Lack of accurate physical models; e.g., TFM cannot handle packed regions or particle size distribution</a:t>
            </a:r>
          </a:p>
          <a:p>
            <a:pPr marL="285750" indent="-285750">
              <a:buFont typeface="Arial" panose="020B0604020202020204" pitchFamily="34" charset="0"/>
              <a:buChar char="•"/>
            </a:pPr>
            <a:r>
              <a:rPr lang="en-US" dirty="0"/>
              <a:t>Large time-to-solution; e.g., a one-day turn around time is currently not feasible</a:t>
            </a:r>
          </a:p>
          <a:p>
            <a:pPr marL="285750" indent="-285750">
              <a:buFont typeface="Arial" panose="020B0604020202020204" pitchFamily="34" charset="0"/>
              <a:buChar char="•"/>
            </a:pPr>
            <a:r>
              <a:rPr lang="en-US" dirty="0"/>
              <a:t>Lack of data required for sub-model validation or calibration</a:t>
            </a:r>
          </a:p>
          <a:p>
            <a:pPr marL="285750" indent="-285750">
              <a:buFont typeface="Arial" panose="020B0604020202020204" pitchFamily="34" charset="0"/>
              <a:buChar char="•"/>
            </a:pPr>
            <a:r>
              <a:rPr lang="en-US" dirty="0"/>
              <a:t>Uncertainty in the results of predictive simulations is not known</a:t>
            </a:r>
          </a:p>
          <a:p>
            <a:pPr marL="285750" indent="-285750">
              <a:buFont typeface="Arial" panose="020B0604020202020204" pitchFamily="34" charset="0"/>
              <a:buChar char="•"/>
            </a:pPr>
            <a:r>
              <a:rPr lang="en-US" dirty="0"/>
              <a:t>Application projects may veer off to a research project, much to the consternation of the customer</a:t>
            </a:r>
          </a:p>
          <a:p>
            <a:endParaRPr lang="en-US" dirty="0">
              <a:solidFill>
                <a:schemeClr val="accent6">
                  <a:lumMod val="75000"/>
                </a:schemeClr>
              </a:solidFill>
            </a:endParaRPr>
          </a:p>
          <a:p>
            <a:r>
              <a:rPr lang="en-US" dirty="0">
                <a:solidFill>
                  <a:schemeClr val="accent6">
                    <a:lumMod val="75000"/>
                  </a:schemeClr>
                </a:solidFill>
              </a:rPr>
              <a:t>Communicating and applying simulation results</a:t>
            </a:r>
            <a:endParaRPr lang="en-US" dirty="0"/>
          </a:p>
          <a:p>
            <a:pPr marL="285750" indent="-285750">
              <a:buFont typeface="Arial" panose="020B0604020202020204" pitchFamily="34" charset="0"/>
              <a:buChar char="•"/>
            </a:pPr>
            <a:r>
              <a:rPr lang="en-US" dirty="0"/>
              <a:t>Difficulty in communicating results to engineers that operate the unit or are working the redesign</a:t>
            </a:r>
          </a:p>
          <a:p>
            <a:pPr marL="285750" indent="-285750">
              <a:buFont typeface="Arial" panose="020B0604020202020204" pitchFamily="34" charset="0"/>
              <a:buChar char="•"/>
            </a:pPr>
            <a:r>
              <a:rPr lang="en-US" dirty="0"/>
              <a:t>When the simulations successfully impact the design how do we estimate the value added by simulations?</a:t>
            </a:r>
          </a:p>
          <a:p>
            <a:endParaRPr lang="en-US" dirty="0">
              <a:solidFill>
                <a:schemeClr val="accent6">
                  <a:lumMod val="75000"/>
                </a:schemeClr>
              </a:solidFill>
            </a:endParaRPr>
          </a:p>
          <a:p>
            <a:r>
              <a:rPr lang="en-US" dirty="0">
                <a:solidFill>
                  <a:schemeClr val="accent6">
                    <a:lumMod val="75000"/>
                  </a:schemeClr>
                </a:solidFill>
              </a:rPr>
              <a:t>Advancing capabilities</a:t>
            </a:r>
            <a:endParaRPr lang="en-US" dirty="0"/>
          </a:p>
          <a:p>
            <a:pPr marL="285750" indent="-285750">
              <a:buFont typeface="Arial" panose="020B0604020202020204" pitchFamily="34" charset="0"/>
              <a:buChar char="•"/>
            </a:pPr>
            <a:r>
              <a:rPr lang="en-US" dirty="0"/>
              <a:t>How do we articulate the critical need for funding required to advance the capabilities?</a:t>
            </a:r>
          </a:p>
        </p:txBody>
      </p:sp>
    </p:spTree>
    <p:extLst>
      <p:ext uri="{BB962C8B-B14F-4D97-AF65-F5344CB8AC3E}">
        <p14:creationId xmlns:p14="http://schemas.microsoft.com/office/powerpoint/2010/main" val="3431707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04D1FE-557E-4E69-A812-5602E1B8E91C}"/>
              </a:ext>
            </a:extLst>
          </p:cNvPr>
          <p:cNvSpPr>
            <a:spLocks noGrp="1"/>
          </p:cNvSpPr>
          <p:nvPr>
            <p:ph type="ctrTitle" idx="4294967295"/>
          </p:nvPr>
        </p:nvSpPr>
        <p:spPr>
          <a:xfrm>
            <a:off x="304800" y="138430"/>
            <a:ext cx="11582400" cy="1234755"/>
          </a:xfrm>
        </p:spPr>
        <p:txBody>
          <a:bodyPr>
            <a:normAutofit/>
          </a:bodyPr>
          <a:lstStyle/>
          <a:p>
            <a:r>
              <a:rPr lang="en-US" sz="3200" dirty="0"/>
              <a:t>c) path/approach to realize this potential</a:t>
            </a:r>
          </a:p>
        </p:txBody>
      </p:sp>
      <p:sp>
        <p:nvSpPr>
          <p:cNvPr id="7" name="Rectangle 6">
            <a:extLst>
              <a:ext uri="{FF2B5EF4-FFF2-40B4-BE49-F238E27FC236}">
                <a16:creationId xmlns:a16="http://schemas.microsoft.com/office/drawing/2014/main" id="{73984EA8-406A-4325-92D1-D6318ADA21E8}"/>
              </a:ext>
            </a:extLst>
          </p:cNvPr>
          <p:cNvSpPr/>
          <p:nvPr/>
        </p:nvSpPr>
        <p:spPr>
          <a:xfrm>
            <a:off x="518160" y="1156186"/>
            <a:ext cx="11155680" cy="5078313"/>
          </a:xfrm>
          <a:prstGeom prst="rect">
            <a:avLst/>
          </a:prstGeom>
        </p:spPr>
        <p:txBody>
          <a:bodyPr wrap="square">
            <a:spAutoFit/>
          </a:bodyPr>
          <a:lstStyle/>
          <a:p>
            <a:pPr marL="285750" indent="-285750">
              <a:buFont typeface="Arial" panose="020B0604020202020204" pitchFamily="34" charset="0"/>
              <a:buChar char="•"/>
            </a:pPr>
            <a:r>
              <a:rPr lang="en-US" dirty="0"/>
              <a:t>Outreach to engineers/managers that are end users of multiphase CFD</a:t>
            </a:r>
          </a:p>
          <a:p>
            <a:pPr marL="285750" indent="-285750">
              <a:buFont typeface="Arial" panose="020B0604020202020204" pitchFamily="34" charset="0"/>
              <a:buChar char="•"/>
            </a:pPr>
            <a:r>
              <a:rPr lang="en-US" dirty="0"/>
              <a:t>Listen carefully to customers; define the problem objectives well; set clear customer expectations</a:t>
            </a:r>
          </a:p>
          <a:p>
            <a:pPr marL="285750" indent="-285750">
              <a:buFont typeface="Arial" panose="020B0604020202020204" pitchFamily="34" charset="0"/>
              <a:buChar char="•"/>
            </a:pPr>
            <a:r>
              <a:rPr lang="en-US" dirty="0"/>
              <a:t>Communicate with design or operating engineers as often as possible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High-level development needs are clear: develop a suite of tools that vary in cost vs accuracy, reduce time-to-solution, increase accuracy of physical models, collect accurate data for validation/calibration, and estimate the uncertainty in predictive simulations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Is it time for an MFDRC-II, spearheaded by the industry?</a:t>
            </a:r>
          </a:p>
          <a:p>
            <a:pPr marL="742950" lvl="1" indent="-285750">
              <a:buFont typeface="Arial" panose="020B0604020202020204" pitchFamily="34" charset="0"/>
              <a:buChar char="•"/>
            </a:pPr>
            <a:r>
              <a:rPr lang="en-US" dirty="0"/>
              <a:t>Multiphase Fluid Dynamics Research Consortium</a:t>
            </a:r>
            <a:r>
              <a:rPr lang="en-US" baseline="30000" dirty="0"/>
              <a:t>1</a:t>
            </a:r>
          </a:p>
          <a:p>
            <a:pPr marL="742950" lvl="1" indent="-285750">
              <a:buFont typeface="Arial" panose="020B0604020202020204" pitchFamily="34" charset="0"/>
              <a:buChar char="•"/>
            </a:pPr>
            <a:r>
              <a:rPr lang="en-US" dirty="0"/>
              <a:t>Funded by DOE-Office of Industrial Technologies, 1998-2003</a:t>
            </a:r>
          </a:p>
          <a:p>
            <a:pPr marL="742950" lvl="1" indent="-285750">
              <a:buFont typeface="Arial" panose="020B0604020202020204" pitchFamily="34" charset="0"/>
              <a:buChar char="•"/>
            </a:pPr>
            <a:r>
              <a:rPr lang="en-US" dirty="0"/>
              <a:t>Led by industry: ChevronTexaco, Dow Chemical, Dow Corning, DuPont, ExxonMobil, and Millennium Chemicals</a:t>
            </a:r>
          </a:p>
          <a:p>
            <a:pPr marL="742950" lvl="1" indent="-285750">
              <a:buFont typeface="Arial" panose="020B0604020202020204" pitchFamily="34" charset="0"/>
              <a:buChar char="•"/>
            </a:pPr>
            <a:r>
              <a:rPr lang="en-US" dirty="0"/>
              <a:t>Participants included Fluent, AEA Technology, CPFD, seven universities, and six national laboratories</a:t>
            </a:r>
          </a:p>
          <a:p>
            <a:pPr marL="742950" lvl="1" indent="-285750">
              <a:buFont typeface="Arial" panose="020B0604020202020204" pitchFamily="34" charset="0"/>
              <a:buChar char="•"/>
            </a:pPr>
            <a:r>
              <a:rPr lang="en-US" dirty="0"/>
              <a:t>Outcome:  Improved CFD codes, developed novel models, developed a scientific community (trained 22 postdocs, touched over 200 professionals)</a:t>
            </a:r>
          </a:p>
          <a:p>
            <a:pPr marL="285750" indent="-285750">
              <a:buFont typeface="Arial" panose="020B0604020202020204" pitchFamily="34" charset="0"/>
              <a:buChar char="•"/>
            </a:pPr>
            <a:r>
              <a:rPr lang="en-US" dirty="0"/>
              <a:t>The purpose will be to build a scientific community (industry, universities, national labs, and funding agencies), raise visibility, define problems relevant to industry, and set clear and achievable goals</a:t>
            </a:r>
          </a:p>
        </p:txBody>
      </p:sp>
      <p:grpSp>
        <p:nvGrpSpPr>
          <p:cNvPr id="6" name="Group 8">
            <a:extLst>
              <a:ext uri="{FF2B5EF4-FFF2-40B4-BE49-F238E27FC236}">
                <a16:creationId xmlns:a16="http://schemas.microsoft.com/office/drawing/2014/main" id="{30233455-45F9-4691-B6C2-E0A3AD700B93}"/>
              </a:ext>
            </a:extLst>
          </p:cNvPr>
          <p:cNvGrpSpPr>
            <a:grpSpLocks/>
          </p:cNvGrpSpPr>
          <p:nvPr/>
        </p:nvGrpSpPr>
        <p:grpSpPr bwMode="auto">
          <a:xfrm>
            <a:off x="9098280" y="3075070"/>
            <a:ext cx="1481138" cy="752474"/>
            <a:chOff x="2415" y="1930"/>
            <a:chExt cx="933" cy="474"/>
          </a:xfrm>
        </p:grpSpPr>
        <p:grpSp>
          <p:nvGrpSpPr>
            <p:cNvPr id="8" name="Group 9">
              <a:extLst>
                <a:ext uri="{FF2B5EF4-FFF2-40B4-BE49-F238E27FC236}">
                  <a16:creationId xmlns:a16="http://schemas.microsoft.com/office/drawing/2014/main" id="{883693F6-E0EE-4A61-BE8F-D20B4B4B736A}"/>
                </a:ext>
              </a:extLst>
            </p:cNvPr>
            <p:cNvGrpSpPr>
              <a:grpSpLocks/>
            </p:cNvGrpSpPr>
            <p:nvPr/>
          </p:nvGrpSpPr>
          <p:grpSpPr bwMode="auto">
            <a:xfrm>
              <a:off x="2415" y="1943"/>
              <a:ext cx="933" cy="461"/>
              <a:chOff x="2415" y="1943"/>
              <a:chExt cx="933" cy="461"/>
            </a:xfrm>
          </p:grpSpPr>
          <p:pic>
            <p:nvPicPr>
              <p:cNvPr id="10" name="Picture 10" descr="E:\Images\bubcolor1.tif">
                <a:extLst>
                  <a:ext uri="{FF2B5EF4-FFF2-40B4-BE49-F238E27FC236}">
                    <a16:creationId xmlns:a16="http://schemas.microsoft.com/office/drawing/2014/main" id="{4E330FEB-C7B2-4A07-A8BA-89345F375FB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 y="1943"/>
                <a:ext cx="921" cy="461"/>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1">
                <a:extLst>
                  <a:ext uri="{FF2B5EF4-FFF2-40B4-BE49-F238E27FC236}">
                    <a16:creationId xmlns:a16="http://schemas.microsoft.com/office/drawing/2014/main" id="{2F53B925-3EA1-436C-8B08-BD2B05804C85}"/>
                  </a:ext>
                </a:extLst>
              </p:cNvPr>
              <p:cNvSpPr txBox="1">
                <a:spLocks noChangeAspect="1" noChangeArrowheads="1"/>
              </p:cNvSpPr>
              <p:nvPr/>
            </p:nvSpPr>
            <p:spPr bwMode="auto">
              <a:xfrm>
                <a:off x="2415" y="1996"/>
                <a:ext cx="933"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FFFF00"/>
                    </a:solidFill>
                    <a:latin typeface="Helvetica" panose="020B0604020202020204" pitchFamily="34" charset="0"/>
                  </a:rPr>
                  <a:t>MFDRC</a:t>
                </a:r>
                <a:endParaRPr lang="en-US" altLang="en-US" sz="2800" b="1" dirty="0">
                  <a:latin typeface="Arial" panose="020B0604020202020204" pitchFamily="34" charset="0"/>
                </a:endParaRPr>
              </a:p>
            </p:txBody>
          </p:sp>
        </p:grpSp>
        <p:sp>
          <p:nvSpPr>
            <p:cNvPr id="9" name="Rectangle 12">
              <a:extLst>
                <a:ext uri="{FF2B5EF4-FFF2-40B4-BE49-F238E27FC236}">
                  <a16:creationId xmlns:a16="http://schemas.microsoft.com/office/drawing/2014/main" id="{000D455C-96A3-4AD5-8C95-0E3A4082596C}"/>
                </a:ext>
              </a:extLst>
            </p:cNvPr>
            <p:cNvSpPr>
              <a:spLocks noChangeArrowheads="1"/>
            </p:cNvSpPr>
            <p:nvPr/>
          </p:nvSpPr>
          <p:spPr bwMode="auto">
            <a:xfrm>
              <a:off x="2421" y="1930"/>
              <a:ext cx="921" cy="458"/>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 name="Rectangle 1">
            <a:extLst>
              <a:ext uri="{FF2B5EF4-FFF2-40B4-BE49-F238E27FC236}">
                <a16:creationId xmlns:a16="http://schemas.microsoft.com/office/drawing/2014/main" id="{3709CFDE-D5F1-4416-BCFC-D1D6D215BA4F}"/>
              </a:ext>
            </a:extLst>
          </p:cNvPr>
          <p:cNvSpPr/>
          <p:nvPr/>
        </p:nvSpPr>
        <p:spPr>
          <a:xfrm>
            <a:off x="838200" y="6234499"/>
            <a:ext cx="8279130" cy="276999"/>
          </a:xfrm>
          <a:prstGeom prst="rect">
            <a:avLst/>
          </a:prstGeom>
        </p:spPr>
        <p:txBody>
          <a:bodyPr wrap="square">
            <a:spAutoFit/>
          </a:bodyPr>
          <a:lstStyle/>
          <a:p>
            <a:r>
              <a:rPr lang="en-US" sz="1200" dirty="0">
                <a:solidFill>
                  <a:schemeClr val="accent2">
                    <a:lumMod val="50000"/>
                  </a:schemeClr>
                </a:solidFill>
              </a:rPr>
              <a:t>1. Lyczkowski RW. The History of Multiphase Science and Computational Fluid Dynamics. Springer, 2018.</a:t>
            </a:r>
          </a:p>
        </p:txBody>
      </p:sp>
    </p:spTree>
    <p:extLst>
      <p:ext uri="{BB962C8B-B14F-4D97-AF65-F5344CB8AC3E}">
        <p14:creationId xmlns:p14="http://schemas.microsoft.com/office/powerpoint/2010/main" val="2891465373"/>
      </p:ext>
    </p:extLst>
  </p:cSld>
  <p:clrMapOvr>
    <a:masterClrMapping/>
  </p:clrMapOvr>
</p:sld>
</file>

<file path=ppt/theme/theme1.xml><?xml version="1.0" encoding="utf-8"?>
<a:theme xmlns:a="http://schemas.openxmlformats.org/drawingml/2006/main" name="1_Office Theme">
  <a:themeElements>
    <a:clrScheme name="Custom 2">
      <a:dk1>
        <a:srgbClr val="373838"/>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TL PowerPoint Presentation Template.potx" id="{871690E1-128A-4655-9483-4CDE564C5DE5}" vid="{BCFC4E8F-5690-49C0-B0F2-219E6FE42E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TotalTime>
  <Words>712</Words>
  <Application>Microsoft Office PowerPoint</Application>
  <PresentationFormat>Widescreen</PresentationFormat>
  <Paragraphs>81</Paragraphs>
  <Slides>3</Slides>
  <Notes>3</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Arial</vt:lpstr>
      <vt:lpstr>Calibri</vt:lpstr>
      <vt:lpstr>Calibri Light</vt:lpstr>
      <vt:lpstr>Century Gothic</vt:lpstr>
      <vt:lpstr>Garamond</vt:lpstr>
      <vt:lpstr>Helvetica</vt:lpstr>
      <vt:lpstr>Wingdings</vt:lpstr>
      <vt:lpstr>1_Office Theme</vt:lpstr>
      <vt:lpstr>a) what’s the value proposition for accurate and fast multiphase flow modeling via an example or two</vt:lpstr>
      <vt:lpstr>b) current challenges</vt:lpstr>
      <vt:lpstr>c) path/approach to realize this potential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Syamlal, Madhava</dc:creator>
  <cp:lastModifiedBy>Syamlal, Madhava</cp:lastModifiedBy>
  <cp:revision>69</cp:revision>
  <cp:lastPrinted>2018-08-03T20:40:53Z</cp:lastPrinted>
  <dcterms:created xsi:type="dcterms:W3CDTF">2018-08-02T16:23:45Z</dcterms:created>
  <dcterms:modified xsi:type="dcterms:W3CDTF">2018-08-03T20:41:39Z</dcterms:modified>
</cp:coreProperties>
</file>